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29LT Zarid Text" pitchFamily="2" charset="-78"/>
      <p:regular r:id="rId18"/>
    </p:embeddedFont>
    <p:embeddedFont>
      <p:font typeface="Archivo Black" panose="020B0A03020202020B04" pitchFamily="34" charset="77"/>
      <p:regular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Halant Bold" pitchFamily="2" charset="77"/>
      <p:regular r:id="rId24"/>
      <p:bold r:id="rId25"/>
    </p:embeddedFont>
    <p:embeddedFont>
      <p:font typeface="Halant Medium" pitchFamily="2" charset="77"/>
      <p:regular r:id="rId26"/>
    </p:embeddedFont>
    <p:embeddedFont>
      <p:font typeface="Lato" panose="020F0502020204030203" pitchFamily="34" charset="0"/>
      <p:regular r:id="rId27"/>
      <p:bold r:id="rId28"/>
      <p:italic r:id="rId29"/>
      <p:boldItalic r:id="rId30"/>
    </p:embeddedFont>
    <p:embeddedFont>
      <p:font typeface="Public Sans" pitchFamily="2" charset="77"/>
      <p:regular r:id="rId31"/>
    </p:embeddedFont>
    <p:embeddedFont>
      <p:font typeface="Public Sans Bold" pitchFamily="2" charset="77"/>
      <p:regular r:id="rId32"/>
    </p:embeddedFont>
    <p:embeddedFont>
      <p:font typeface="Roboto Mono Regular Bold" pitchFamily="2" charset="0"/>
      <p:regular r:id="rId33"/>
      <p:bold r:id="rId34"/>
    </p:embeddedFont>
    <p:embeddedFont>
      <p:font typeface="Schoolbell" panose="02000000000000000000" pitchFamily="2" charset="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FC47EB4-6F6A-0A4F-AD5B-63D5FC89F3AB}" v="6" dt="2022-05-24T06:54:16.1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26" autoAdjust="0"/>
  </p:normalViewPr>
  <p:slideViewPr>
    <p:cSldViewPr>
      <p:cViewPr varScale="1">
        <p:scale>
          <a:sx n="80" d="100"/>
          <a:sy n="80" d="100"/>
        </p:scale>
        <p:origin x="824" y="2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tableStyles" Target="tableStyle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viewProps" Target="viewProps.xml"/><Relationship Id="rId40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elo Guarido" userId="a69ad8e7ced60048" providerId="LiveId" clId="{0FC47EB4-6F6A-0A4F-AD5B-63D5FC89F3AB}"/>
    <pc:docChg chg="undo custSel modSld">
      <pc:chgData name="Marcelo Guarido" userId="a69ad8e7ced60048" providerId="LiveId" clId="{0FC47EB4-6F6A-0A4F-AD5B-63D5FC89F3AB}" dt="2022-05-24T06:54:32.303" v="56" actId="1076"/>
      <pc:docMkLst>
        <pc:docMk/>
      </pc:docMkLst>
      <pc:sldChg chg="addSp modSp mod">
        <pc:chgData name="Marcelo Guarido" userId="a69ad8e7ced60048" providerId="LiveId" clId="{0FC47EB4-6F6A-0A4F-AD5B-63D5FC89F3AB}" dt="2022-05-24T06:50:04.043" v="10" actId="1076"/>
        <pc:sldMkLst>
          <pc:docMk/>
          <pc:sldMk cId="0" sldId="259"/>
        </pc:sldMkLst>
        <pc:spChg chg="add mod">
          <ac:chgData name="Marcelo Guarido" userId="a69ad8e7ced60048" providerId="LiveId" clId="{0FC47EB4-6F6A-0A4F-AD5B-63D5FC89F3AB}" dt="2022-05-24T06:50:04.043" v="10" actId="1076"/>
          <ac:spMkLst>
            <pc:docMk/>
            <pc:sldMk cId="0" sldId="259"/>
            <ac:spMk id="6" creationId="{086D77E8-D6A1-21B8-E135-4D158CC8E26B}"/>
          </ac:spMkLst>
        </pc:spChg>
      </pc:sldChg>
      <pc:sldChg chg="addSp delSp modSp mod">
        <pc:chgData name="Marcelo Guarido" userId="a69ad8e7ced60048" providerId="LiveId" clId="{0FC47EB4-6F6A-0A4F-AD5B-63D5FC89F3AB}" dt="2022-05-24T06:49:55.541" v="9" actId="1076"/>
        <pc:sldMkLst>
          <pc:docMk/>
          <pc:sldMk cId="0" sldId="260"/>
        </pc:sldMkLst>
        <pc:spChg chg="add del mod">
          <ac:chgData name="Marcelo Guarido" userId="a69ad8e7ced60048" providerId="LiveId" clId="{0FC47EB4-6F6A-0A4F-AD5B-63D5FC89F3AB}" dt="2022-05-24T06:49:41.616" v="6" actId="22"/>
          <ac:spMkLst>
            <pc:docMk/>
            <pc:sldMk cId="0" sldId="260"/>
            <ac:spMk id="6" creationId="{7C1306B7-A99D-15F4-71C0-44EB620265A5}"/>
          </ac:spMkLst>
        </pc:spChg>
        <pc:spChg chg="add mod">
          <ac:chgData name="Marcelo Guarido" userId="a69ad8e7ced60048" providerId="LiveId" clId="{0FC47EB4-6F6A-0A4F-AD5B-63D5FC89F3AB}" dt="2022-05-24T06:49:55.541" v="9" actId="1076"/>
          <ac:spMkLst>
            <pc:docMk/>
            <pc:sldMk cId="0" sldId="260"/>
            <ac:spMk id="8" creationId="{5BF9742F-809E-1DD3-D8CE-06AEA2FE6D37}"/>
          </ac:spMkLst>
        </pc:spChg>
      </pc:sldChg>
      <pc:sldChg chg="addSp modSp mod">
        <pc:chgData name="Marcelo Guarido" userId="a69ad8e7ced60048" providerId="LiveId" clId="{0FC47EB4-6F6A-0A4F-AD5B-63D5FC89F3AB}" dt="2022-05-24T06:50:26.778" v="14" actId="1076"/>
        <pc:sldMkLst>
          <pc:docMk/>
          <pc:sldMk cId="0" sldId="261"/>
        </pc:sldMkLst>
        <pc:spChg chg="add mod">
          <ac:chgData name="Marcelo Guarido" userId="a69ad8e7ced60048" providerId="LiveId" clId="{0FC47EB4-6F6A-0A4F-AD5B-63D5FC89F3AB}" dt="2022-05-24T06:50:26.778" v="14" actId="1076"/>
          <ac:spMkLst>
            <pc:docMk/>
            <pc:sldMk cId="0" sldId="261"/>
            <ac:spMk id="6" creationId="{2AC7FF5C-2ABA-A5BA-B3E5-C695F8088CA6}"/>
          </ac:spMkLst>
        </pc:spChg>
      </pc:sldChg>
      <pc:sldChg chg="addSp modSp mod">
        <pc:chgData name="Marcelo Guarido" userId="a69ad8e7ced60048" providerId="LiveId" clId="{0FC47EB4-6F6A-0A4F-AD5B-63D5FC89F3AB}" dt="2022-05-24T06:50:49.140" v="17" actId="1076"/>
        <pc:sldMkLst>
          <pc:docMk/>
          <pc:sldMk cId="0" sldId="262"/>
        </pc:sldMkLst>
        <pc:spChg chg="add mod">
          <ac:chgData name="Marcelo Guarido" userId="a69ad8e7ced60048" providerId="LiveId" clId="{0FC47EB4-6F6A-0A4F-AD5B-63D5FC89F3AB}" dt="2022-05-24T06:50:49.140" v="17" actId="1076"/>
          <ac:spMkLst>
            <pc:docMk/>
            <pc:sldMk cId="0" sldId="262"/>
            <ac:spMk id="6" creationId="{C3262187-5BD5-4F46-042E-D1938C710417}"/>
          </ac:spMkLst>
        </pc:spChg>
      </pc:sldChg>
      <pc:sldChg chg="addSp modSp mod">
        <pc:chgData name="Marcelo Guarido" userId="a69ad8e7ced60048" providerId="LiveId" clId="{0FC47EB4-6F6A-0A4F-AD5B-63D5FC89F3AB}" dt="2022-05-24T06:51:15.140" v="21" actId="1076"/>
        <pc:sldMkLst>
          <pc:docMk/>
          <pc:sldMk cId="0" sldId="263"/>
        </pc:sldMkLst>
        <pc:spChg chg="add mod">
          <ac:chgData name="Marcelo Guarido" userId="a69ad8e7ced60048" providerId="LiveId" clId="{0FC47EB4-6F6A-0A4F-AD5B-63D5FC89F3AB}" dt="2022-05-24T06:51:15.140" v="21" actId="1076"/>
          <ac:spMkLst>
            <pc:docMk/>
            <pc:sldMk cId="0" sldId="263"/>
            <ac:spMk id="6" creationId="{4A8C1829-6A0B-A648-C90E-2FDE99EBE9B0}"/>
          </ac:spMkLst>
        </pc:spChg>
      </pc:sldChg>
      <pc:sldChg chg="addSp delSp modSp mod">
        <pc:chgData name="Marcelo Guarido" userId="a69ad8e7ced60048" providerId="LiveId" clId="{0FC47EB4-6F6A-0A4F-AD5B-63D5FC89F3AB}" dt="2022-05-24T06:52:07.705" v="31" actId="1076"/>
        <pc:sldMkLst>
          <pc:docMk/>
          <pc:sldMk cId="0" sldId="265"/>
        </pc:sldMkLst>
        <pc:spChg chg="add del">
          <ac:chgData name="Marcelo Guarido" userId="a69ad8e7ced60048" providerId="LiveId" clId="{0FC47EB4-6F6A-0A4F-AD5B-63D5FC89F3AB}" dt="2022-05-24T06:51:36.135" v="23" actId="22"/>
          <ac:spMkLst>
            <pc:docMk/>
            <pc:sldMk cId="0" sldId="265"/>
            <ac:spMk id="7" creationId="{A688B351-BF9D-C30B-8CAA-22181EB32E4C}"/>
          </ac:spMkLst>
        </pc:spChg>
        <pc:spChg chg="add del mod">
          <ac:chgData name="Marcelo Guarido" userId="a69ad8e7ced60048" providerId="LiveId" clId="{0FC47EB4-6F6A-0A4F-AD5B-63D5FC89F3AB}" dt="2022-05-24T06:52:01.043" v="29"/>
          <ac:spMkLst>
            <pc:docMk/>
            <pc:sldMk cId="0" sldId="265"/>
            <ac:spMk id="8" creationId="{DB0EBF97-DD1E-A2B6-B1C0-C4F4E4602A0E}"/>
          </ac:spMkLst>
        </pc:spChg>
        <pc:spChg chg="add mod">
          <ac:chgData name="Marcelo Guarido" userId="a69ad8e7ced60048" providerId="LiveId" clId="{0FC47EB4-6F6A-0A4F-AD5B-63D5FC89F3AB}" dt="2022-05-24T06:52:07.705" v="31" actId="1076"/>
          <ac:spMkLst>
            <pc:docMk/>
            <pc:sldMk cId="0" sldId="265"/>
            <ac:spMk id="10" creationId="{3D06EB29-B0DB-4B83-0501-B4B1758EEC6D}"/>
          </ac:spMkLst>
        </pc:spChg>
      </pc:sldChg>
      <pc:sldChg chg="addSp modSp mod">
        <pc:chgData name="Marcelo Guarido" userId="a69ad8e7ced60048" providerId="LiveId" clId="{0FC47EB4-6F6A-0A4F-AD5B-63D5FC89F3AB}" dt="2022-05-24T06:52:36.705" v="37" actId="1076"/>
        <pc:sldMkLst>
          <pc:docMk/>
          <pc:sldMk cId="0" sldId="266"/>
        </pc:sldMkLst>
        <pc:spChg chg="add mod">
          <ac:chgData name="Marcelo Guarido" userId="a69ad8e7ced60048" providerId="LiveId" clId="{0FC47EB4-6F6A-0A4F-AD5B-63D5FC89F3AB}" dt="2022-05-24T06:52:36.705" v="37" actId="1076"/>
          <ac:spMkLst>
            <pc:docMk/>
            <pc:sldMk cId="0" sldId="266"/>
            <ac:spMk id="7" creationId="{F55E8E39-FBCA-D7B4-D81B-3571D6D2123F}"/>
          </ac:spMkLst>
        </pc:spChg>
      </pc:sldChg>
      <pc:sldChg chg="addSp delSp modSp mod">
        <pc:chgData name="Marcelo Guarido" userId="a69ad8e7ced60048" providerId="LiveId" clId="{0FC47EB4-6F6A-0A4F-AD5B-63D5FC89F3AB}" dt="2022-05-24T06:53:34.437" v="46" actId="1076"/>
        <pc:sldMkLst>
          <pc:docMk/>
          <pc:sldMk cId="0" sldId="267"/>
        </pc:sldMkLst>
        <pc:spChg chg="add del mod">
          <ac:chgData name="Marcelo Guarido" userId="a69ad8e7ced60048" providerId="LiveId" clId="{0FC47EB4-6F6A-0A4F-AD5B-63D5FC89F3AB}" dt="2022-05-24T06:52:54.397" v="40"/>
          <ac:spMkLst>
            <pc:docMk/>
            <pc:sldMk cId="0" sldId="267"/>
            <ac:spMk id="6" creationId="{A50A4075-FF3A-2754-5241-F63B7E3E48B2}"/>
          </ac:spMkLst>
        </pc:spChg>
        <pc:spChg chg="add mod">
          <ac:chgData name="Marcelo Guarido" userId="a69ad8e7ced60048" providerId="LiveId" clId="{0FC47EB4-6F6A-0A4F-AD5B-63D5FC89F3AB}" dt="2022-05-24T06:53:34.437" v="46" actId="1076"/>
          <ac:spMkLst>
            <pc:docMk/>
            <pc:sldMk cId="0" sldId="267"/>
            <ac:spMk id="8" creationId="{9D746F3E-C25F-F555-1C9A-8430EC336E8F}"/>
          </ac:spMkLst>
        </pc:spChg>
      </pc:sldChg>
      <pc:sldChg chg="addSp modSp mod">
        <pc:chgData name="Marcelo Guarido" userId="a69ad8e7ced60048" providerId="LiveId" clId="{0FC47EB4-6F6A-0A4F-AD5B-63D5FC89F3AB}" dt="2022-05-24T06:54:02.303" v="50" actId="1076"/>
        <pc:sldMkLst>
          <pc:docMk/>
          <pc:sldMk cId="0" sldId="268"/>
        </pc:sldMkLst>
        <pc:spChg chg="add mod">
          <ac:chgData name="Marcelo Guarido" userId="a69ad8e7ced60048" providerId="LiveId" clId="{0FC47EB4-6F6A-0A4F-AD5B-63D5FC89F3AB}" dt="2022-05-24T06:54:02.303" v="50" actId="1076"/>
          <ac:spMkLst>
            <pc:docMk/>
            <pc:sldMk cId="0" sldId="268"/>
            <ac:spMk id="6" creationId="{D2382FEA-639C-31A7-3C3B-3DCE3C40A98A}"/>
          </ac:spMkLst>
        </pc:spChg>
      </pc:sldChg>
      <pc:sldChg chg="addSp modSp mod">
        <pc:chgData name="Marcelo Guarido" userId="a69ad8e7ced60048" providerId="LiveId" clId="{0FC47EB4-6F6A-0A4F-AD5B-63D5FC89F3AB}" dt="2022-05-24T06:54:32.303" v="56" actId="1076"/>
        <pc:sldMkLst>
          <pc:docMk/>
          <pc:sldMk cId="0" sldId="269"/>
        </pc:sldMkLst>
        <pc:spChg chg="add mod">
          <ac:chgData name="Marcelo Guarido" userId="a69ad8e7ced60048" providerId="LiveId" clId="{0FC47EB4-6F6A-0A4F-AD5B-63D5FC89F3AB}" dt="2022-05-24T06:54:32.303" v="56" actId="1076"/>
          <ac:spMkLst>
            <pc:docMk/>
            <pc:sldMk cId="0" sldId="269"/>
            <ac:spMk id="6" creationId="{EAF2FF9C-2B44-96B7-782F-E49FA1E4E1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2.jpe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C395CA-7DDB-6541-8F94-5C7E7D42449D}" type="datetimeFigureOut">
              <a:rPr lang="en-US" smtClean="0"/>
              <a:t>5/24/22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AFF5C4-C186-124B-A3F3-7A43F31DF3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1300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AFF5C4-C186-124B-A3F3-7A43F31DF38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966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kaggle.com/datasets/alancmathew/anime-dataset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kaggle.com/competitions/restaurant-revenue-prediction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kaggle.com/datasets/rashikrahmanpritom/heart-attack-analysis-prediction-dataset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kaggle.com/datasets/dhanushnarayananr/credit-card-fraud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kaggle.com/datasets/mdmahmudulhasansuzan/students-adaptability-level-in-online-education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alancmathew/anime-datase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competitions/restaurant-revenue-predictio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kaggle.com/datasets/rashikrahmanpritom/heart-attack-analysis-prediction-dataset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dhanushnarayananr/credit-card-fraud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mdmahmudulhasansuzan/students-adaptability-level-in-online-education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3959382" y="7401255"/>
            <a:ext cx="4328618" cy="2885745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t="7245" b="13860"/>
          <a:stretch>
            <a:fillRect/>
          </a:stretch>
        </p:blipFill>
        <p:spPr>
          <a:xfrm rot="5400000">
            <a:off x="-2211356" y="3630546"/>
            <a:ext cx="10287000" cy="3025908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481087" y="681247"/>
            <a:ext cx="7808033" cy="694905"/>
          </a:xfrm>
          <a:prstGeom prst="rect">
            <a:avLst/>
          </a:prstGeom>
        </p:spPr>
      </p:pic>
      <p:grpSp>
        <p:nvGrpSpPr>
          <p:cNvPr id="6" name="Group 6"/>
          <p:cNvGrpSpPr/>
          <p:nvPr/>
        </p:nvGrpSpPr>
        <p:grpSpPr>
          <a:xfrm>
            <a:off x="5481087" y="3949702"/>
            <a:ext cx="11982681" cy="2387597"/>
            <a:chOff x="0" y="0"/>
            <a:chExt cx="15976907" cy="3183462"/>
          </a:xfrm>
        </p:grpSpPr>
        <p:sp>
          <p:nvSpPr>
            <p:cNvPr id="7" name="TextBox 7"/>
            <p:cNvSpPr txBox="1"/>
            <p:nvPr/>
          </p:nvSpPr>
          <p:spPr>
            <a:xfrm>
              <a:off x="0" y="66675"/>
              <a:ext cx="15976907" cy="22447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6599"/>
                </a:lnSpc>
              </a:pPr>
              <a:r>
                <a:rPr lang="en-US" sz="5999">
                  <a:solidFill>
                    <a:srgbClr val="292D78"/>
                  </a:solidFill>
                  <a:latin typeface="Halant Bold"/>
                </a:rPr>
                <a:t>CREWES Data Science</a:t>
              </a:r>
            </a:p>
            <a:p>
              <a:pPr>
                <a:lnSpc>
                  <a:spcPts val="6599"/>
                </a:lnSpc>
              </a:pPr>
              <a:r>
                <a:rPr lang="en-US" sz="5999">
                  <a:solidFill>
                    <a:srgbClr val="DF7F00"/>
                  </a:solidFill>
                  <a:latin typeface="Halant Bold"/>
                </a:rPr>
                <a:t>Lecture 7: Projects Setup</a:t>
              </a:r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2846276"/>
              <a:ext cx="15976907" cy="33718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800"/>
                </a:lnSpc>
              </a:pPr>
              <a:r>
                <a:rPr lang="en-US" sz="1800">
                  <a:solidFill>
                    <a:srgbClr val="000000"/>
                  </a:solidFill>
                  <a:latin typeface="Halant Medium"/>
                </a:rPr>
                <a:t>Marcelo Guarido</a:t>
              </a:r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773165" y="9182100"/>
            <a:ext cx="2741669" cy="593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292D78"/>
                </a:solidFill>
                <a:latin typeface="Schoolbell"/>
              </a:rPr>
              <a:t>www.crewes.org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18458" y="2480905"/>
            <a:ext cx="8425542" cy="6251752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128574" y="1409073"/>
            <a:ext cx="9566597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DF7F00"/>
                </a:solidFill>
                <a:latin typeface="Archivo Black"/>
              </a:rPr>
              <a:t>Group 1: Anime Ratings Prediction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44000" y="3109158"/>
            <a:ext cx="7760980" cy="49380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What are the top rated anime?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Are there specific genres or studios that influence in the rating?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Create a regression model to predict the ratings.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What are the most important features?</a:t>
            </a:r>
          </a:p>
          <a:p>
            <a:pPr marL="612468" lvl="1" indent="-306234" algn="l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Are the descriptions important to predict the ratings?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06EB29-B0DB-4B83-0501-B4B1758EEC6D}"/>
              </a:ext>
            </a:extLst>
          </p:cNvPr>
          <p:cNvSpPr txBox="1"/>
          <p:nvPr/>
        </p:nvSpPr>
        <p:spPr>
          <a:xfrm>
            <a:off x="1415143" y="8732657"/>
            <a:ext cx="7032171" cy="3837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b="0" i="0" u="none" strike="noStrike" dirty="0">
                <a:effectLst/>
                <a:latin typeface="Lato" panose="020F0502020204030203" pitchFamily="34" charset="0"/>
                <a:hlinkClick r:id="rId4"/>
              </a:rPr>
              <a:t>https://www.kaggle.com/datasets/alancmathew/anime-dataset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18458" y="2624669"/>
            <a:ext cx="8425542" cy="6084445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128574" y="1409073"/>
            <a:ext cx="11175876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DF7F00"/>
                </a:solidFill>
                <a:latin typeface="Archivo Black"/>
              </a:rPr>
              <a:t>Group 2: Restaurant Revenue Prediction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44000" y="2567519"/>
            <a:ext cx="7760980" cy="6423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What are the places with the highest restaurant revenue? Can you average by the city population? (Google search is required)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How do the Ps columns influence in the revenue?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Can you cluster the data and find groups profiles?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Train a regression model to predict restaurant revenue</a:t>
            </a:r>
          </a:p>
          <a:p>
            <a:pPr marL="612468" lvl="1" indent="-306234" algn="l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What are the most important features?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55E8E39-FBCA-D7B4-D81B-3571D6D2123F}"/>
              </a:ext>
            </a:extLst>
          </p:cNvPr>
          <p:cNvSpPr txBox="1"/>
          <p:nvPr/>
        </p:nvSpPr>
        <p:spPr>
          <a:xfrm>
            <a:off x="1235529" y="8709114"/>
            <a:ext cx="73914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b="0" i="0" u="none" strike="noStrike" dirty="0">
                <a:solidFill>
                  <a:srgbClr val="494C4E"/>
                </a:solidFill>
                <a:effectLst/>
                <a:latin typeface="Lato" panose="020F0502020204030203" pitchFamily="34" charset="0"/>
                <a:hlinkClick r:id="rId4"/>
              </a:rPr>
              <a:t>https://www.kaggle.com/competitions/restaurant-revenue-prediction</a:t>
            </a:r>
            <a:endParaRPr lang="en-CA" b="0" i="0" u="none" strike="noStrike" dirty="0">
              <a:solidFill>
                <a:srgbClr val="494C4E"/>
              </a:solidFill>
              <a:effectLst/>
              <a:latin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18458" y="3166308"/>
            <a:ext cx="8433862" cy="556634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128574" y="1409073"/>
            <a:ext cx="9114532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DF7F00"/>
                </a:solidFill>
                <a:latin typeface="Archivo Black"/>
              </a:rPr>
              <a:t>Group 3: Heart Attack Prediction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44000" y="3109158"/>
            <a:ext cx="7760980" cy="5928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Are there any features that point higher risk of heart attacks?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Are heart attack risks different for each gender?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Can the data be clustered to identify different profile groups?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Train a classification model to predict the likelihood of a heart attack.</a:t>
            </a:r>
          </a:p>
          <a:p>
            <a:pPr marL="612468" lvl="1" indent="-306234" algn="l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What are the most important features?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D746F3E-C25F-F555-1C9A-8430EC336E8F}"/>
              </a:ext>
            </a:extLst>
          </p:cNvPr>
          <p:cNvSpPr txBox="1"/>
          <p:nvPr/>
        </p:nvSpPr>
        <p:spPr>
          <a:xfrm>
            <a:off x="506983" y="8714687"/>
            <a:ext cx="885681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b="0" i="0" u="none" strike="noStrike" dirty="0">
                <a:effectLst/>
                <a:latin typeface="Lato" panose="020F0502020204030203" pitchFamily="34" charset="0"/>
                <a:hlinkClick r:id="rId4"/>
              </a:rPr>
              <a:t>https://www.kaggle.com/datasets/rashikrahmanpritom/heart-attack-analysis-prediction-dataset</a:t>
            </a:r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18458" y="3481802"/>
            <a:ext cx="8425542" cy="424995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128574" y="1409073"/>
            <a:ext cx="10300618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DF7F00"/>
                </a:solidFill>
                <a:latin typeface="Archivo Black"/>
              </a:rPr>
              <a:t>Group 4: Credit Card Fraud Detection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44000" y="3109158"/>
            <a:ext cx="7760980" cy="59286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What is the average ratio of purchase for fraudulent transactions?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Can EDA point to features and behaviours of fraudulent transactions?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Can clustering the data be used to identify profile groups?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Create a classification model to predict frauds in transactions.</a:t>
            </a:r>
          </a:p>
          <a:p>
            <a:pPr marL="612468" lvl="1" indent="-306234" algn="l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What are the most important features?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382FEA-639C-31A7-3C3B-3DCE3C40A98A}"/>
              </a:ext>
            </a:extLst>
          </p:cNvPr>
          <p:cNvSpPr txBox="1"/>
          <p:nvPr/>
        </p:nvSpPr>
        <p:spPr>
          <a:xfrm>
            <a:off x="1428090" y="7735072"/>
            <a:ext cx="70062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A" dirty="0">
                <a:hlinkClick r:id="rId4"/>
              </a:rPr>
              <a:t>https://www.kaggle.com/datasets/dhanushnarayananr/credit-card-fraud</a:t>
            </a:r>
            <a:endParaRPr 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718458" y="2794756"/>
            <a:ext cx="8425542" cy="562404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128574" y="1409073"/>
            <a:ext cx="13799493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DF7F00"/>
                </a:solidFill>
                <a:latin typeface="Archivo Black"/>
              </a:rPr>
              <a:t>Group 5: Online Education Adaptability Prediction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144000" y="2737606"/>
            <a:ext cx="7760980" cy="64239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From EDA, is there any difference between education level and adaptivity level?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How does financial condition and internet type influence in the online education for the students?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Cluster the data and identify different group profiles.</a:t>
            </a:r>
          </a:p>
          <a:p>
            <a:pPr marL="612468" lvl="1" indent="-306234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Create a classification model to predict students' adaptability</a:t>
            </a:r>
          </a:p>
          <a:p>
            <a:pPr marL="612468" lvl="1" indent="-306234" algn="l">
              <a:lnSpc>
                <a:spcPts val="3971"/>
              </a:lnSpc>
              <a:buFont typeface="Arial"/>
              <a:buChar char="•"/>
            </a:pPr>
            <a:r>
              <a:rPr lang="en-US" sz="2836">
                <a:solidFill>
                  <a:srgbClr val="292C78"/>
                </a:solidFill>
                <a:latin typeface="Roboto Mono Regular Bold"/>
              </a:rPr>
              <a:t>What are the most import features?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AF2FF9C-2B44-96B7-782F-E49FA1E4E100}"/>
              </a:ext>
            </a:extLst>
          </p:cNvPr>
          <p:cNvSpPr txBox="1"/>
          <p:nvPr/>
        </p:nvSpPr>
        <p:spPr>
          <a:xfrm>
            <a:off x="968829" y="8418805"/>
            <a:ext cx="7924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dirty="0">
                <a:hlinkClick r:id="rId4"/>
              </a:rPr>
              <a:t>https://www.kaggle.com/datasets/mdmahmudulhasansuzan/students-adaptability-level-in-online-education</a:t>
            </a:r>
            <a:endParaRPr 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50600" y="562602"/>
            <a:ext cx="3966795" cy="9321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1568" r="45558"/>
          <a:stretch>
            <a:fillRect/>
          </a:stretch>
        </p:blipFill>
        <p:spPr>
          <a:xfrm>
            <a:off x="0" y="0"/>
            <a:ext cx="11791871" cy="102870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2128021" y="3128666"/>
            <a:ext cx="5767900" cy="2839980"/>
            <a:chOff x="0" y="0"/>
            <a:chExt cx="7690534" cy="3786640"/>
          </a:xfrm>
        </p:grpSpPr>
        <p:sp>
          <p:nvSpPr>
            <p:cNvPr id="5" name="TextBox 5"/>
            <p:cNvSpPr txBox="1"/>
            <p:nvPr/>
          </p:nvSpPr>
          <p:spPr>
            <a:xfrm>
              <a:off x="0" y="2967490"/>
              <a:ext cx="7690534" cy="819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20"/>
                </a:lnSpc>
              </a:pPr>
              <a:r>
                <a:rPr lang="en-US" sz="3600">
                  <a:solidFill>
                    <a:srgbClr val="FFF4EE"/>
                  </a:solidFill>
                  <a:latin typeface="29LT Zarid Text"/>
                </a:rPr>
                <a:t>QUESTIONS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90500"/>
              <a:ext cx="7690534" cy="19143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400"/>
                </a:lnSpc>
              </a:pPr>
              <a:r>
                <a:rPr lang="en-US" sz="10400">
                  <a:solidFill>
                    <a:srgbClr val="DF7F00"/>
                  </a:solidFill>
                  <a:latin typeface="Halant Bold"/>
                </a:rPr>
                <a:t>Part 4: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23832" y="2674785"/>
            <a:ext cx="8082833" cy="697865"/>
            <a:chOff x="0" y="0"/>
            <a:chExt cx="10777111" cy="93048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2413000" cy="930487"/>
              <a:chOff x="0" y="0"/>
              <a:chExt cx="9324079" cy="3595496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9324080" cy="3595496"/>
              </a:xfrm>
              <a:custGeom>
                <a:avLst/>
                <a:gdLst/>
                <a:ahLst/>
                <a:cxnLst/>
                <a:rect l="l" t="t" r="r" b="b"/>
                <a:pathLst>
                  <a:path w="9324080" h="3595496">
                    <a:moveTo>
                      <a:pt x="0" y="0"/>
                    </a:moveTo>
                    <a:lnTo>
                      <a:pt x="0" y="3595496"/>
                    </a:lnTo>
                    <a:lnTo>
                      <a:pt x="9324080" y="3595496"/>
                    </a:lnTo>
                    <a:lnTo>
                      <a:pt x="9324080" y="0"/>
                    </a:lnTo>
                    <a:lnTo>
                      <a:pt x="0" y="0"/>
                    </a:lnTo>
                    <a:close/>
                    <a:moveTo>
                      <a:pt x="9263119" y="3534536"/>
                    </a:moveTo>
                    <a:lnTo>
                      <a:pt x="59690" y="3534536"/>
                    </a:lnTo>
                    <a:lnTo>
                      <a:pt x="59690" y="59690"/>
                    </a:lnTo>
                    <a:lnTo>
                      <a:pt x="9263119" y="59690"/>
                    </a:lnTo>
                    <a:lnTo>
                      <a:pt x="9263119" y="3534536"/>
                    </a:lnTo>
                    <a:close/>
                  </a:path>
                </a:pathLst>
              </a:custGeom>
              <a:solidFill>
                <a:srgbClr val="FF66C4"/>
              </a:solidFill>
            </p:spPr>
          </p:sp>
        </p:grpSp>
        <p:sp>
          <p:nvSpPr>
            <p:cNvPr id="5" name="TextBox 5"/>
            <p:cNvSpPr txBox="1"/>
            <p:nvPr/>
          </p:nvSpPr>
          <p:spPr>
            <a:xfrm>
              <a:off x="389742" y="175260"/>
              <a:ext cx="1633517" cy="5400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spc="-75">
                  <a:solidFill>
                    <a:srgbClr val="292D78"/>
                  </a:solidFill>
                  <a:latin typeface="Public Sans Bold"/>
                </a:rPr>
                <a:t>Part 1:</a:t>
              </a:r>
            </a:p>
          </p:txBody>
        </p:sp>
        <p:sp>
          <p:nvSpPr>
            <p:cNvPr id="6" name="AutoShape 6"/>
            <p:cNvSpPr/>
            <p:nvPr/>
          </p:nvSpPr>
          <p:spPr>
            <a:xfrm>
              <a:off x="2891241" y="458714"/>
              <a:ext cx="1338103" cy="13059"/>
            </a:xfrm>
            <a:prstGeom prst="rect">
              <a:avLst/>
            </a:prstGeom>
            <a:solidFill>
              <a:srgbClr val="FF66C4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4707584" y="115782"/>
              <a:ext cx="6069527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292D78"/>
                  </a:solidFill>
                  <a:latin typeface="Public Sans"/>
                </a:rPr>
                <a:t>Group Setup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8723832" y="4087973"/>
            <a:ext cx="8082833" cy="697865"/>
            <a:chOff x="0" y="0"/>
            <a:chExt cx="10777111" cy="930487"/>
          </a:xfrm>
        </p:grpSpPr>
        <p:grpSp>
          <p:nvGrpSpPr>
            <p:cNvPr id="9" name="Group 9"/>
            <p:cNvGrpSpPr/>
            <p:nvPr/>
          </p:nvGrpSpPr>
          <p:grpSpPr>
            <a:xfrm>
              <a:off x="0" y="0"/>
              <a:ext cx="2413000" cy="930487"/>
              <a:chOff x="0" y="0"/>
              <a:chExt cx="9324079" cy="3595496"/>
            </a:xfrm>
          </p:grpSpPr>
          <p:sp>
            <p:nvSpPr>
              <p:cNvPr id="10" name="Freeform 10"/>
              <p:cNvSpPr/>
              <p:nvPr/>
            </p:nvSpPr>
            <p:spPr>
              <a:xfrm>
                <a:off x="0" y="0"/>
                <a:ext cx="9324080" cy="3595496"/>
              </a:xfrm>
              <a:custGeom>
                <a:avLst/>
                <a:gdLst/>
                <a:ahLst/>
                <a:cxnLst/>
                <a:rect l="l" t="t" r="r" b="b"/>
                <a:pathLst>
                  <a:path w="9324080" h="3595496">
                    <a:moveTo>
                      <a:pt x="0" y="0"/>
                    </a:moveTo>
                    <a:lnTo>
                      <a:pt x="0" y="3595496"/>
                    </a:lnTo>
                    <a:lnTo>
                      <a:pt x="9324080" y="3595496"/>
                    </a:lnTo>
                    <a:lnTo>
                      <a:pt x="9324080" y="0"/>
                    </a:lnTo>
                    <a:lnTo>
                      <a:pt x="0" y="0"/>
                    </a:lnTo>
                    <a:close/>
                    <a:moveTo>
                      <a:pt x="9263119" y="3534536"/>
                    </a:moveTo>
                    <a:lnTo>
                      <a:pt x="59690" y="3534536"/>
                    </a:lnTo>
                    <a:lnTo>
                      <a:pt x="59690" y="59690"/>
                    </a:lnTo>
                    <a:lnTo>
                      <a:pt x="9263119" y="59690"/>
                    </a:lnTo>
                    <a:lnTo>
                      <a:pt x="9263119" y="3534536"/>
                    </a:lnTo>
                    <a:close/>
                  </a:path>
                </a:pathLst>
              </a:custGeom>
              <a:solidFill>
                <a:srgbClr val="FF66C4"/>
              </a:solidFill>
            </p:spPr>
          </p:sp>
        </p:grpSp>
        <p:sp>
          <p:nvSpPr>
            <p:cNvPr id="11" name="TextBox 11"/>
            <p:cNvSpPr txBox="1"/>
            <p:nvPr/>
          </p:nvSpPr>
          <p:spPr>
            <a:xfrm>
              <a:off x="389742" y="175260"/>
              <a:ext cx="1633517" cy="5400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spc="-75">
                  <a:solidFill>
                    <a:srgbClr val="282C78"/>
                  </a:solidFill>
                  <a:latin typeface="Public Sans Bold"/>
                </a:rPr>
                <a:t>Part 2:</a:t>
              </a:r>
            </a:p>
          </p:txBody>
        </p:sp>
        <p:sp>
          <p:nvSpPr>
            <p:cNvPr id="12" name="AutoShape 12"/>
            <p:cNvSpPr/>
            <p:nvPr/>
          </p:nvSpPr>
          <p:spPr>
            <a:xfrm>
              <a:off x="2891241" y="458714"/>
              <a:ext cx="1338103" cy="13059"/>
            </a:xfrm>
            <a:prstGeom prst="rect">
              <a:avLst/>
            </a:prstGeom>
            <a:solidFill>
              <a:srgbClr val="FF66C4"/>
            </a:solidFill>
          </p:spPr>
        </p:sp>
        <p:sp>
          <p:nvSpPr>
            <p:cNvPr id="13" name="TextBox 13"/>
            <p:cNvSpPr txBox="1"/>
            <p:nvPr/>
          </p:nvSpPr>
          <p:spPr>
            <a:xfrm>
              <a:off x="4707584" y="115782"/>
              <a:ext cx="6069527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282C78"/>
                  </a:solidFill>
                  <a:latin typeface="Public Sans"/>
                </a:rPr>
                <a:t>Projects Oversiews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8723832" y="5501162"/>
            <a:ext cx="8082833" cy="697865"/>
            <a:chOff x="0" y="0"/>
            <a:chExt cx="10777111" cy="930487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2413000" cy="930487"/>
              <a:chOff x="0" y="0"/>
              <a:chExt cx="9324079" cy="3595496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9324080" cy="3595496"/>
              </a:xfrm>
              <a:custGeom>
                <a:avLst/>
                <a:gdLst/>
                <a:ahLst/>
                <a:cxnLst/>
                <a:rect l="l" t="t" r="r" b="b"/>
                <a:pathLst>
                  <a:path w="9324080" h="3595496">
                    <a:moveTo>
                      <a:pt x="0" y="0"/>
                    </a:moveTo>
                    <a:lnTo>
                      <a:pt x="0" y="3595496"/>
                    </a:lnTo>
                    <a:lnTo>
                      <a:pt x="9324080" y="3595496"/>
                    </a:lnTo>
                    <a:lnTo>
                      <a:pt x="9324080" y="0"/>
                    </a:lnTo>
                    <a:lnTo>
                      <a:pt x="0" y="0"/>
                    </a:lnTo>
                    <a:close/>
                    <a:moveTo>
                      <a:pt x="9263119" y="3534536"/>
                    </a:moveTo>
                    <a:lnTo>
                      <a:pt x="59690" y="3534536"/>
                    </a:lnTo>
                    <a:lnTo>
                      <a:pt x="59690" y="59690"/>
                    </a:lnTo>
                    <a:lnTo>
                      <a:pt x="9263119" y="59690"/>
                    </a:lnTo>
                    <a:lnTo>
                      <a:pt x="9263119" y="3534536"/>
                    </a:lnTo>
                    <a:close/>
                  </a:path>
                </a:pathLst>
              </a:custGeom>
              <a:solidFill>
                <a:srgbClr val="FF66C4"/>
              </a:solidFill>
            </p:spPr>
          </p:sp>
        </p:grpSp>
        <p:sp>
          <p:nvSpPr>
            <p:cNvPr id="17" name="TextBox 17"/>
            <p:cNvSpPr txBox="1"/>
            <p:nvPr/>
          </p:nvSpPr>
          <p:spPr>
            <a:xfrm>
              <a:off x="389742" y="175260"/>
              <a:ext cx="1633517" cy="54005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0" indent="0">
                <a:lnSpc>
                  <a:spcPts val="3250"/>
                </a:lnSpc>
              </a:pPr>
              <a:r>
                <a:rPr lang="en-US" sz="2500" spc="-75">
                  <a:solidFill>
                    <a:srgbClr val="282C78"/>
                  </a:solidFill>
                  <a:latin typeface="Public Sans Bold"/>
                </a:rPr>
                <a:t>Part 3:</a:t>
              </a:r>
            </a:p>
          </p:txBody>
        </p:sp>
        <p:sp>
          <p:nvSpPr>
            <p:cNvPr id="18" name="AutoShape 18"/>
            <p:cNvSpPr/>
            <p:nvPr/>
          </p:nvSpPr>
          <p:spPr>
            <a:xfrm>
              <a:off x="2891241" y="458714"/>
              <a:ext cx="1338103" cy="13059"/>
            </a:xfrm>
            <a:prstGeom prst="rect">
              <a:avLst/>
            </a:prstGeom>
            <a:solidFill>
              <a:srgbClr val="FF66C4"/>
            </a:solidFill>
          </p:spPr>
        </p:sp>
        <p:sp>
          <p:nvSpPr>
            <p:cNvPr id="19" name="TextBox 19"/>
            <p:cNvSpPr txBox="1"/>
            <p:nvPr/>
          </p:nvSpPr>
          <p:spPr>
            <a:xfrm>
              <a:off x="4707584" y="115782"/>
              <a:ext cx="6069527" cy="63224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19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282C78"/>
                  </a:solidFill>
                  <a:latin typeface="Public Sans"/>
                </a:rPr>
                <a:t>Questions</a:t>
              </a:r>
            </a:p>
          </p:txBody>
        </p:sp>
      </p:grpSp>
      <p:pic>
        <p:nvPicPr>
          <p:cNvPr id="20" name="Picture 20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pic>
        <p:nvPicPr>
          <p:cNvPr id="21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1028700" y="2674785"/>
            <a:ext cx="1920240" cy="2743200"/>
          </a:xfrm>
          <a:prstGeom prst="rect">
            <a:avLst/>
          </a:prstGeom>
        </p:spPr>
      </p:pic>
      <p:sp>
        <p:nvSpPr>
          <p:cNvPr id="22" name="TextBox 22"/>
          <p:cNvSpPr txBox="1"/>
          <p:nvPr/>
        </p:nvSpPr>
        <p:spPr>
          <a:xfrm>
            <a:off x="3138585" y="2665260"/>
            <a:ext cx="5232677" cy="27527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0800"/>
              </a:lnSpc>
            </a:pPr>
            <a:r>
              <a:rPr lang="en-US" sz="9000" spc="-270">
                <a:solidFill>
                  <a:srgbClr val="DF7F00"/>
                </a:solidFill>
                <a:latin typeface="Public Sans Bold"/>
              </a:rPr>
              <a:t>Today's Agenda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50600" y="562602"/>
            <a:ext cx="3966795" cy="9321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24261" r="22063"/>
          <a:stretch>
            <a:fillRect/>
          </a:stretch>
        </p:blipFill>
        <p:spPr>
          <a:xfrm>
            <a:off x="0" y="0"/>
            <a:ext cx="11874223" cy="102870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2128021" y="3128666"/>
            <a:ext cx="5767900" cy="2842702"/>
            <a:chOff x="0" y="0"/>
            <a:chExt cx="7690534" cy="3790269"/>
          </a:xfrm>
        </p:grpSpPr>
        <p:sp>
          <p:nvSpPr>
            <p:cNvPr id="5" name="TextBox 5"/>
            <p:cNvSpPr txBox="1"/>
            <p:nvPr/>
          </p:nvSpPr>
          <p:spPr>
            <a:xfrm>
              <a:off x="0" y="2971119"/>
              <a:ext cx="7690534" cy="819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20"/>
                </a:lnSpc>
              </a:pPr>
              <a:r>
                <a:rPr lang="en-US" sz="3600">
                  <a:solidFill>
                    <a:srgbClr val="FFF4EE"/>
                  </a:solidFill>
                  <a:latin typeface="29LT Zarid Text"/>
                </a:rPr>
                <a:t>GROUP SETUP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90500"/>
              <a:ext cx="7690534" cy="191794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400"/>
                </a:lnSpc>
              </a:pPr>
              <a:r>
                <a:rPr lang="en-US" sz="10400">
                  <a:solidFill>
                    <a:srgbClr val="DF7F00"/>
                  </a:solidFill>
                  <a:latin typeface="Halant Bold"/>
                </a:rPr>
                <a:t>Part 1: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128574" y="3205887"/>
            <a:ext cx="13508730" cy="247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Junxiao Li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Ligia Elena Jaimes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Hamid Akbay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Daniel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28574" y="1409073"/>
            <a:ext cx="2342257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DF7F00"/>
                </a:solidFill>
                <a:latin typeface="Archivo Black"/>
              </a:rPr>
              <a:t>Group 1: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6D77E8-D6A1-21B8-E135-4D158CC8E26B}"/>
              </a:ext>
            </a:extLst>
          </p:cNvPr>
          <p:cNvSpPr txBox="1"/>
          <p:nvPr/>
        </p:nvSpPr>
        <p:spPr>
          <a:xfrm>
            <a:off x="4572000" y="5685027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b="0" i="0" u="none" strike="noStrike" dirty="0">
                <a:effectLst/>
                <a:latin typeface="Lato" panose="020F0502020204030204" pitchFamily="34" charset="0"/>
                <a:hlinkClick r:id="rId3"/>
              </a:rPr>
              <a:t>https://www.kaggle.com/datasets/alancmathew/anime-dataset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128574" y="3205887"/>
            <a:ext cx="13508730" cy="247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David Emery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Nazhat Shirin Rashid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Stephanie Misailidis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Reginaldo Moreira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28574" y="1409073"/>
            <a:ext cx="2342257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DF7F00"/>
                </a:solidFill>
                <a:latin typeface="Archivo Black"/>
              </a:rPr>
              <a:t>Group 2: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BF9742F-809E-1DD3-D8CE-06AEA2FE6D37}"/>
              </a:ext>
            </a:extLst>
          </p:cNvPr>
          <p:cNvSpPr txBox="1"/>
          <p:nvPr/>
        </p:nvSpPr>
        <p:spPr>
          <a:xfrm>
            <a:off x="4572000" y="5683022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b="0" i="0" u="none" strike="noStrike" dirty="0">
                <a:effectLst/>
                <a:latin typeface="Lato" panose="020F0502020204030203" pitchFamily="34" charset="0"/>
                <a:hlinkClick r:id="rId3"/>
              </a:rPr>
              <a:t>https://www.kaggle.com/competitions/restaurant-revenue-prediction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128574" y="3205887"/>
            <a:ext cx="13508730" cy="247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Itzel Lucio Martinez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Xin Qiao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Hur Kazmi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Tiago Madureira Ruiz de Toledo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28574" y="1409073"/>
            <a:ext cx="2342257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DF7F00"/>
                </a:solidFill>
                <a:latin typeface="Archivo Black"/>
              </a:rPr>
              <a:t>Group 3: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C7FF5C-2ABA-A5BA-B3E5-C695F8088CA6}"/>
              </a:ext>
            </a:extLst>
          </p:cNvPr>
          <p:cNvSpPr txBox="1"/>
          <p:nvPr/>
        </p:nvSpPr>
        <p:spPr>
          <a:xfrm>
            <a:off x="4111348" y="5683022"/>
            <a:ext cx="100653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b="0" i="0" u="none" strike="noStrike" dirty="0">
                <a:effectLst/>
                <a:latin typeface="Lato" panose="020F0502020204030203" pitchFamily="34" charset="0"/>
                <a:hlinkClick r:id="rId4"/>
              </a:rPr>
              <a:t>https://www.kaggle.com/datasets/rashikrahmanpritom/heart-attack-analysis-prediction-dataset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128574" y="3205887"/>
            <a:ext cx="13508730" cy="247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Jinji Li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Lucas Strujak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Yuan Yue (Catherine)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Natalia Coelho de Sena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28574" y="1409073"/>
            <a:ext cx="2342257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DF7F00"/>
                </a:solidFill>
                <a:latin typeface="Archivo Black"/>
              </a:rPr>
              <a:t>Group 4: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62187-5BD5-4F46-042E-D1938C710417}"/>
              </a:ext>
            </a:extLst>
          </p:cNvPr>
          <p:cNvSpPr txBox="1"/>
          <p:nvPr/>
        </p:nvSpPr>
        <p:spPr>
          <a:xfrm>
            <a:off x="4572000" y="5683022"/>
            <a:ext cx="9144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b="0" i="0" u="none" strike="noStrike" dirty="0">
                <a:effectLst/>
                <a:latin typeface="Lato" panose="020F0502020204030203" pitchFamily="34" charset="0"/>
                <a:hlinkClick r:id="rId3"/>
              </a:rPr>
              <a:t>https://www.kaggle.com/datasets/dhanushnarayananr/credit-card-fraud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43554" y="562602"/>
            <a:ext cx="3973841" cy="93219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128574" y="3205887"/>
            <a:ext cx="13508730" cy="2477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Leonardo Queiroz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Nusrat Rani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Anita Wong</a:t>
            </a:r>
          </a:p>
          <a:p>
            <a:pPr marL="690881" lvl="1" indent="-345440">
              <a:lnSpc>
                <a:spcPts val="4960"/>
              </a:lnSpc>
              <a:buFont typeface="Arial"/>
              <a:buChar char="•"/>
            </a:pPr>
            <a:r>
              <a:rPr lang="en-US" sz="3200">
                <a:solidFill>
                  <a:srgbClr val="292D78"/>
                </a:solidFill>
                <a:latin typeface="Roboto Mono Regular Bold"/>
              </a:rPr>
              <a:t>Ian Martins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28574" y="1409073"/>
            <a:ext cx="2342257" cy="6889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600"/>
              </a:lnSpc>
            </a:pPr>
            <a:r>
              <a:rPr lang="en-US" sz="4000">
                <a:solidFill>
                  <a:srgbClr val="DF7F00"/>
                </a:solidFill>
                <a:latin typeface="Archivo Black"/>
              </a:rPr>
              <a:t>Group 5: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A8C1829-6A0B-A648-C90E-2FDE99EBE9B0}"/>
              </a:ext>
            </a:extLst>
          </p:cNvPr>
          <p:cNvSpPr txBox="1"/>
          <p:nvPr/>
        </p:nvSpPr>
        <p:spPr>
          <a:xfrm>
            <a:off x="3467100" y="5683022"/>
            <a:ext cx="1135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CA" b="0" i="0" u="none" strike="noStrike" dirty="0">
                <a:effectLst/>
                <a:latin typeface="Lato" panose="020F0502020204030203" pitchFamily="34" charset="0"/>
                <a:hlinkClick r:id="rId3"/>
              </a:rPr>
              <a:t>https://www.kaggle.com/datasets/mdmahmudulhasansuzan/students-adaptability-level-in-online-education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3850600" y="562602"/>
            <a:ext cx="3966795" cy="932197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rcRect l="24247"/>
          <a:stretch>
            <a:fillRect/>
          </a:stretch>
        </p:blipFill>
        <p:spPr>
          <a:xfrm>
            <a:off x="0" y="0"/>
            <a:ext cx="11696223" cy="102870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12128021" y="3128666"/>
            <a:ext cx="5767900" cy="2839980"/>
            <a:chOff x="0" y="0"/>
            <a:chExt cx="7690534" cy="3786640"/>
          </a:xfrm>
        </p:grpSpPr>
        <p:sp>
          <p:nvSpPr>
            <p:cNvPr id="5" name="TextBox 5"/>
            <p:cNvSpPr txBox="1"/>
            <p:nvPr/>
          </p:nvSpPr>
          <p:spPr>
            <a:xfrm>
              <a:off x="0" y="2967490"/>
              <a:ext cx="7690534" cy="8191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320"/>
                </a:lnSpc>
              </a:pPr>
              <a:r>
                <a:rPr lang="en-US" sz="3600">
                  <a:solidFill>
                    <a:srgbClr val="FFF4EE"/>
                  </a:solidFill>
                  <a:latin typeface="29LT Zarid Text"/>
                </a:rPr>
                <a:t>PROJECTS OVERVIEWS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190500"/>
              <a:ext cx="7690534" cy="191431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10400"/>
                </a:lnSpc>
              </a:pPr>
              <a:r>
                <a:rPr lang="en-US" sz="10400">
                  <a:solidFill>
                    <a:srgbClr val="DF7F00"/>
                  </a:solidFill>
                  <a:latin typeface="Halant Bold"/>
                </a:rPr>
                <a:t>Part 2: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529</Words>
  <Application>Microsoft Macintosh PowerPoint</Application>
  <PresentationFormat>Custom</PresentationFormat>
  <Paragraphs>83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7" baseType="lpstr">
      <vt:lpstr>Archivo Black</vt:lpstr>
      <vt:lpstr>Schoolbell</vt:lpstr>
      <vt:lpstr>Public Sans Bold</vt:lpstr>
      <vt:lpstr>Public Sans</vt:lpstr>
      <vt:lpstr>29LT Zarid Text</vt:lpstr>
      <vt:lpstr>Calibri</vt:lpstr>
      <vt:lpstr>Lato</vt:lpstr>
      <vt:lpstr>Arial</vt:lpstr>
      <vt:lpstr>Roboto Mono Regular Bold</vt:lpstr>
      <vt:lpstr>Halant Medium</vt:lpstr>
      <vt:lpstr>Halant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CDS_Lecture-7_Group_Setup</dc:title>
  <cp:lastModifiedBy>Marcelo Guarido</cp:lastModifiedBy>
  <cp:revision>1</cp:revision>
  <dcterms:created xsi:type="dcterms:W3CDTF">2006-08-16T00:00:00Z</dcterms:created>
  <dcterms:modified xsi:type="dcterms:W3CDTF">2022-05-24T06:54:33Z</dcterms:modified>
  <dc:identifier>DAFBlcp9t44</dc:identifier>
</cp:coreProperties>
</file>

<file path=docProps/thumbnail.jpeg>
</file>